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60" r:id="rId4"/>
    <p:sldId id="259" r:id="rId5"/>
    <p:sldId id="275" r:id="rId6"/>
    <p:sldId id="27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B1B70"/>
    <a:srgbClr val="0000FF"/>
    <a:srgbClr val="5A29AB"/>
    <a:srgbClr val="7636E0"/>
    <a:srgbClr val="807F83"/>
    <a:srgbClr val="B43EB9"/>
    <a:srgbClr val="DE3B3C"/>
    <a:srgbClr val="F6AC41"/>
    <a:srgbClr val="1573BD"/>
    <a:srgbClr val="863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49" autoAdjust="0"/>
    <p:restoredTop sz="96296" autoAdjust="0"/>
  </p:normalViewPr>
  <p:slideViewPr>
    <p:cSldViewPr snapToGrid="0" snapToObjects="1">
      <p:cViewPr varScale="1">
        <p:scale>
          <a:sx n="109" d="100"/>
          <a:sy n="109" d="100"/>
        </p:scale>
        <p:origin x="158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52F84-8C07-A241-A0F1-97A64BEB2942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1669E8-6D21-0846-A3A4-0F8ECB872C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142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Intro Title Page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669E8-6D21-0846-A3A4-0F8ECB872C8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500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Typical Page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669E8-6D21-0846-A3A4-0F8ECB872C8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9521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669E8-6D21-0846-A3A4-0F8ECB872C8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120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Title Page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669E8-6D21-0846-A3A4-0F8ECB872C8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621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1669E8-6D21-0846-A3A4-0F8ECB872C8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999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7D5E-A4F8-4A40-B17B-2E86626FA336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0FE-7406-6D41-AEB5-EEE0D45B8D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671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7D5E-A4F8-4A40-B17B-2E86626FA336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0FE-7406-6D41-AEB5-EEE0D45B8D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997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7D5E-A4F8-4A40-B17B-2E86626FA336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0FE-7406-6D41-AEB5-EEE0D45B8D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914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65304" y="6498123"/>
            <a:ext cx="2133600" cy="365125"/>
          </a:xfrm>
        </p:spPr>
        <p:txBody>
          <a:bodyPr/>
          <a:lstStyle/>
          <a:p>
            <a:fld id="{1DC57D5E-A4F8-4A40-B17B-2E86626FA336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1" y="6023115"/>
            <a:ext cx="1705832" cy="83488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C54D313-BCDA-4898-8C63-04DA89A371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023113"/>
            <a:ext cx="1705832" cy="834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157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7D5E-A4F8-4A40-B17B-2E86626FA336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0FE-7406-6D41-AEB5-EEE0D45B8D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557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7D5E-A4F8-4A40-B17B-2E86626FA336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0FE-7406-6D41-AEB5-EEE0D45B8D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281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7D5E-A4F8-4A40-B17B-2E86626FA336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0FE-7406-6D41-AEB5-EEE0D45B8D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378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7D5E-A4F8-4A40-B17B-2E86626FA336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0FE-7406-6D41-AEB5-EEE0D45B8D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584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7D5E-A4F8-4A40-B17B-2E86626FA336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0FE-7406-6D41-AEB5-EEE0D45B8D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806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7D5E-A4F8-4A40-B17B-2E86626FA336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0FE-7406-6D41-AEB5-EEE0D45B8D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131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7D5E-A4F8-4A40-B17B-2E86626FA336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E10FE-7406-6D41-AEB5-EEE0D45B8D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261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57D5E-A4F8-4A40-B17B-2E86626FA336}" type="datetimeFigureOut">
              <a:rPr lang="en-US" smtClean="0"/>
              <a:t>5/9/2024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E10FE-7406-6D41-AEB5-EEE0D45B8DA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978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D2C40F9-251B-458D-8011-2C5790DA21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951" y="2285934"/>
            <a:ext cx="7872098" cy="2286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312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834" y="240364"/>
            <a:ext cx="63849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Did You Know</a:t>
            </a:r>
            <a:r>
              <a:rPr lang="is-IS" sz="60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…</a:t>
            </a:r>
            <a:r>
              <a:rPr lang="en-US" sz="60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1118795" y="1513702"/>
            <a:ext cx="7787699" cy="42601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6500"/>
              </a:lnSpc>
            </a:pPr>
            <a:r>
              <a:rPr lang="en-US" sz="60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Western asks every undergraduate student to provide course and instructor feedback at the end of each course?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26873FD-231F-46F7-A7ED-74E61F10F0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2675" y="6172200"/>
            <a:ext cx="236601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656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DF0985A-CA82-4A2D-9024-CB4665BB2D3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73" t="22035" r="21052" b="13333"/>
          <a:stretch/>
        </p:blipFill>
        <p:spPr>
          <a:xfrm>
            <a:off x="1492165" y="1633284"/>
            <a:ext cx="5621153" cy="443243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98975" y="118334"/>
            <a:ext cx="8746049" cy="13747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5000"/>
              </a:lnSpc>
            </a:pPr>
            <a:r>
              <a:rPr lang="en-US" sz="5400" b="1" dirty="0">
                <a:solidFill>
                  <a:schemeClr val="bg1"/>
                </a:solidFill>
              </a:rPr>
              <a:t>Your course and teaching </a:t>
            </a:r>
          </a:p>
          <a:p>
            <a:pPr algn="ctr">
              <a:lnSpc>
                <a:spcPts val="5000"/>
              </a:lnSpc>
            </a:pPr>
            <a:r>
              <a:rPr lang="en-US" sz="5400" b="1" dirty="0">
                <a:solidFill>
                  <a:schemeClr val="bg1"/>
                </a:solidFill>
              </a:rPr>
              <a:t>feedback make a difference!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62723" y="1809926"/>
            <a:ext cx="2840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Marker Felt Wide" charset="0"/>
                <a:ea typeface="Marker Felt Wide" charset="0"/>
                <a:cs typeface="Marker Felt Wide" charset="0"/>
              </a:rPr>
              <a:t>Acknowledge course &amp; teaching excellence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311159" y="1809926"/>
            <a:ext cx="2802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Marker Felt Wide" charset="0"/>
                <a:ea typeface="Marker Felt Wide" charset="0"/>
                <a:cs typeface="Marker Felt Wide" charset="0"/>
              </a:rPr>
              <a:t>Share suggestions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Marker Felt Wide" charset="0"/>
                <a:ea typeface="Marker Felt Wide" charset="0"/>
                <a:cs typeface="Marker Felt Wide" charset="0"/>
              </a:rPr>
              <a:t>for improvement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62723" y="3972476"/>
            <a:ext cx="29468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b="1" dirty="0">
                <a:solidFill>
                  <a:schemeClr val="bg1"/>
                </a:solidFill>
                <a:latin typeface="Marker Felt Wide" charset="0"/>
                <a:ea typeface="Marker Felt Wide" charset="0"/>
                <a:cs typeface="Marker Felt Wide" charset="0"/>
              </a:rPr>
              <a:t>Aid faculty review, promotion &amp; tenure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346786" y="3883207"/>
            <a:ext cx="27665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Marker Felt Wide" charset="0"/>
                <a:ea typeface="Marker Felt Wide" charset="0"/>
                <a:cs typeface="Marker Felt Wide" charset="0"/>
              </a:rPr>
              <a:t>Help students choose courses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593AFF8-83A4-47B4-8BDD-9D3D14BAB5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62675" y="6172200"/>
            <a:ext cx="236601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087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311"/>
          <a:stretch/>
        </p:blipFill>
        <p:spPr>
          <a:xfrm>
            <a:off x="-1155" y="0"/>
            <a:ext cx="9144000" cy="619531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31354" y="4308013"/>
            <a:ext cx="8811491" cy="1251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500"/>
              </a:lnSpc>
            </a:pPr>
            <a:r>
              <a:rPr lang="en-US" sz="4400" dirty="0">
                <a:latin typeface="Calibri" charset="0"/>
                <a:ea typeface="Calibri" charset="0"/>
                <a:cs typeface="Calibri" charset="0"/>
              </a:rPr>
              <a:t>Use </a:t>
            </a:r>
            <a:r>
              <a:rPr lang="en-US" sz="4400" b="1" dirty="0">
                <a:solidFill>
                  <a:srgbClr val="3B1B70"/>
                </a:solidFill>
                <a:latin typeface="Calibri" charset="0"/>
                <a:ea typeface="Calibri" charset="0"/>
                <a:cs typeface="Calibri" charset="0"/>
              </a:rPr>
              <a:t>FEEDBACK.UWO.CA</a:t>
            </a:r>
            <a:r>
              <a:rPr lang="en-US" sz="4400" dirty="0">
                <a:latin typeface="Calibri" charset="0"/>
                <a:ea typeface="Calibri" charset="0"/>
                <a:cs typeface="Calibri" charset="0"/>
              </a:rPr>
              <a:t> to tell us what you think </a:t>
            </a:r>
            <a:r>
              <a:rPr lang="en-US" sz="4400" b="1" dirty="0">
                <a:solidFill>
                  <a:srgbClr val="3B1B70"/>
                </a:solidFill>
                <a:latin typeface="Calibri" charset="0"/>
                <a:ea typeface="Calibri" charset="0"/>
                <a:cs typeface="Calibri" charset="0"/>
              </a:rPr>
              <a:t>ONLINE</a:t>
            </a:r>
            <a:r>
              <a:rPr lang="en-US" sz="4400" dirty="0">
                <a:latin typeface="Calibri" charset="0"/>
                <a:ea typeface="Calibri" charset="0"/>
                <a:cs typeface="Calibri" charset="0"/>
              </a:rPr>
              <a:t>!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78774" y="705802"/>
            <a:ext cx="7384142" cy="2778826"/>
            <a:chOff x="878774" y="1401288"/>
            <a:chExt cx="7384142" cy="2778826"/>
          </a:xfrm>
        </p:grpSpPr>
        <p:sp>
          <p:nvSpPr>
            <p:cNvPr id="3" name="Rectangle 2"/>
            <p:cNvSpPr/>
            <p:nvPr/>
          </p:nvSpPr>
          <p:spPr>
            <a:xfrm>
              <a:off x="878774" y="1401288"/>
              <a:ext cx="7384142" cy="2778826"/>
            </a:xfrm>
            <a:prstGeom prst="rect">
              <a:avLst/>
            </a:prstGeom>
            <a:solidFill>
              <a:srgbClr val="807F83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45392" y="2088379"/>
              <a:ext cx="1625600" cy="1625600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0499" y="2045309"/>
              <a:ext cx="1625600" cy="162560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30504" y="2095212"/>
              <a:ext cx="1625600" cy="1625600"/>
            </a:xfrm>
            <a:prstGeom prst="rect">
              <a:avLst/>
            </a:prstGeom>
          </p:spPr>
        </p:pic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C928D6DB-3A18-4D2B-BB99-A017EF1E275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62675" y="6172200"/>
            <a:ext cx="236601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96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9144000" cy="11387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5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62635"/>
            <a:ext cx="177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4000" b="1" dirty="0">
                <a:solidFill>
                  <a:srgbClr val="3B1B70"/>
                </a:solidFill>
                <a:latin typeface="Calibri" charset="0"/>
                <a:ea typeface="Calibri" charset="0"/>
                <a:cs typeface="Calibri" charset="0"/>
              </a:rPr>
              <a:t>Great! 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0" y="1653859"/>
            <a:ext cx="9143999" cy="1973632"/>
            <a:chOff x="353710" y="2985684"/>
            <a:chExt cx="8790290" cy="1237162"/>
          </a:xfrm>
        </p:grpSpPr>
        <p:sp>
          <p:nvSpPr>
            <p:cNvPr id="4" name="Rectangle 3"/>
            <p:cNvSpPr/>
            <p:nvPr/>
          </p:nvSpPr>
          <p:spPr>
            <a:xfrm>
              <a:off x="2312276" y="2985684"/>
              <a:ext cx="6831724" cy="1237162"/>
            </a:xfrm>
            <a:prstGeom prst="rect">
              <a:avLst/>
            </a:prstGeom>
            <a:solidFill>
              <a:srgbClr val="807F83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Aft>
                  <a:spcPts val="2400"/>
                </a:spcAft>
                <a:buSzPct val="75000"/>
              </a:pPr>
              <a:r>
                <a:rPr lang="en-US" sz="3600" dirty="0">
                  <a:solidFill>
                    <a:schemeClr val="bg1"/>
                  </a:solidFill>
                  <a:latin typeface="Marker Felt"/>
                  <a:cs typeface="Marker Felt"/>
                </a:rPr>
                <a:t>Access the link by email, Student Centre, OWL, or </a:t>
              </a:r>
              <a:r>
                <a:rPr lang="en-US" sz="3600" u="sng" dirty="0">
                  <a:solidFill>
                    <a:srgbClr val="0000FF"/>
                  </a:solidFill>
                  <a:latin typeface="Marker Felt"/>
                  <a:cs typeface="Marker Felt"/>
                </a:rPr>
                <a:t>feedback.uwo.ca</a:t>
              </a:r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3710" y="3002179"/>
              <a:ext cx="1842952" cy="1220667"/>
            </a:xfrm>
            <a:prstGeom prst="rect">
              <a:avLst/>
            </a:prstGeom>
          </p:spPr>
        </p:pic>
      </p:grpSp>
      <p:sp>
        <p:nvSpPr>
          <p:cNvPr id="20" name="TextBox 19"/>
          <p:cNvSpPr txBox="1"/>
          <p:nvPr/>
        </p:nvSpPr>
        <p:spPr>
          <a:xfrm>
            <a:off x="1574377" y="153889"/>
            <a:ext cx="763415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3B1B70"/>
                </a:solidFill>
                <a:latin typeface="Calibri"/>
                <a:ea typeface="Calibri" charset="0"/>
                <a:cs typeface="Calibri"/>
              </a:rPr>
              <a:t>How do I give feedback? </a:t>
            </a:r>
            <a:endParaRPr lang="en-CA" sz="4000" dirty="0">
              <a:latin typeface="Calibri"/>
              <a:cs typeface="Calibri"/>
            </a:endParaRPr>
          </a:p>
          <a:p>
            <a:endParaRPr lang="en-CA" dirty="0"/>
          </a:p>
        </p:txBody>
      </p:sp>
      <p:grpSp>
        <p:nvGrpSpPr>
          <p:cNvPr id="13" name="Group 12"/>
          <p:cNvGrpSpPr/>
          <p:nvPr/>
        </p:nvGrpSpPr>
        <p:grpSpPr>
          <a:xfrm>
            <a:off x="382208" y="3972910"/>
            <a:ext cx="8761792" cy="1870435"/>
            <a:chOff x="382208" y="4606183"/>
            <a:chExt cx="8761792" cy="1237162"/>
          </a:xfrm>
        </p:grpSpPr>
        <p:sp>
          <p:nvSpPr>
            <p:cNvPr id="7" name="Rectangle 6"/>
            <p:cNvSpPr/>
            <p:nvPr/>
          </p:nvSpPr>
          <p:spPr>
            <a:xfrm>
              <a:off x="1946322" y="4606183"/>
              <a:ext cx="7197678" cy="1237162"/>
            </a:xfrm>
            <a:prstGeom prst="rect">
              <a:avLst/>
            </a:prstGeom>
            <a:solidFill>
              <a:srgbClr val="807F83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spcAft>
                  <a:spcPts val="2400"/>
                </a:spcAft>
                <a:buSzPct val="75000"/>
              </a:pPr>
              <a:r>
                <a:rPr lang="en-US" sz="3600" dirty="0">
                  <a:solidFill>
                    <a:schemeClr val="bg1"/>
                  </a:solidFill>
                  <a:latin typeface="Marker Felt"/>
                  <a:cs typeface="Marker Felt"/>
                </a:rPr>
                <a:t>Follow the simple directions. The feedback process is confidential!</a:t>
              </a:r>
            </a:p>
          </p:txBody>
        </p:sp>
        <p:sp>
          <p:nvSpPr>
            <p:cNvPr id="9" name="Right Arrow 8"/>
            <p:cNvSpPr/>
            <p:nvPr/>
          </p:nvSpPr>
          <p:spPr>
            <a:xfrm>
              <a:off x="382208" y="4778734"/>
              <a:ext cx="1220667" cy="763325"/>
            </a:xfrm>
            <a:prstGeom prst="righ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C0AE460C-97F7-4FC2-98CA-C2284FF6C2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2675" y="6172200"/>
            <a:ext cx="236601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131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36307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8" name="TextBox 7"/>
          <p:cNvSpPr txBox="1"/>
          <p:nvPr/>
        </p:nvSpPr>
        <p:spPr>
          <a:xfrm>
            <a:off x="0" y="145143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800" dirty="0">
                <a:solidFill>
                  <a:srgbClr val="807F83"/>
                </a:solidFill>
                <a:latin typeface="Marker Felt"/>
                <a:cs typeface="Marker Felt"/>
              </a:rPr>
              <a:t>WESTERN IS LISTENING!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3849523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6000" b="1" dirty="0">
                <a:solidFill>
                  <a:schemeClr val="bg1"/>
                </a:solidFill>
                <a:latin typeface="+mj-lt"/>
              </a:rPr>
              <a:t>When you see the link,</a:t>
            </a:r>
          </a:p>
          <a:p>
            <a:pPr algn="ctr"/>
            <a:r>
              <a:rPr lang="en-CA" sz="6000" b="1" dirty="0">
                <a:solidFill>
                  <a:schemeClr val="bg1"/>
                </a:solidFill>
                <a:latin typeface="+mj-lt"/>
              </a:rPr>
              <a:t>Tell us what you think!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0A3DAE-A7BD-48B1-BD6A-443468DC61CC}"/>
              </a:ext>
            </a:extLst>
          </p:cNvPr>
          <p:cNvSpPr txBox="1"/>
          <p:nvPr/>
        </p:nvSpPr>
        <p:spPr>
          <a:xfrm>
            <a:off x="0" y="1795616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6000" dirty="0">
                <a:ln w="0"/>
                <a:solidFill>
                  <a:srgbClr val="3B1B7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FEEDBACK.UWO.CA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2541B05-D990-40DD-A3C6-1FF7599BEC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2675" y="6172200"/>
            <a:ext cx="236601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787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0000"/>
    </mc:Choice>
    <mc:Fallback xmlns="">
      <p:transition advTm="10000"/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853</TotalTime>
  <Words>134</Words>
  <Application>Microsoft Office PowerPoint</Application>
  <PresentationFormat>On-screen Show (4:3)</PresentationFormat>
  <Paragraphs>26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Marker Felt</vt:lpstr>
      <vt:lpstr>Marker Felt Wide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UWO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Teaching Support Centre</dc:creator>
  <cp:lastModifiedBy>Ken Meadows</cp:lastModifiedBy>
  <cp:revision>98</cp:revision>
  <dcterms:created xsi:type="dcterms:W3CDTF">2011-12-22T19:42:13Z</dcterms:created>
  <dcterms:modified xsi:type="dcterms:W3CDTF">2024-05-09T16:38:06Z</dcterms:modified>
  <cp:contentStatus/>
</cp:coreProperties>
</file>